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1" r:id="rId4"/>
    <p:sldId id="269" r:id="rId5"/>
    <p:sldId id="272" r:id="rId6"/>
    <p:sldId id="262" r:id="rId7"/>
    <p:sldId id="273" r:id="rId8"/>
    <p:sldId id="267" r:id="rId9"/>
    <p:sldId id="274" r:id="rId10"/>
    <p:sldId id="275" r:id="rId11"/>
    <p:sldId id="276" r:id="rId12"/>
    <p:sldId id="277" r:id="rId13"/>
    <p:sldId id="264" r:id="rId14"/>
    <p:sldId id="278" r:id="rId15"/>
    <p:sldId id="279" r:id="rId16"/>
    <p:sldId id="281" r:id="rId17"/>
    <p:sldId id="280" r:id="rId18"/>
    <p:sldId id="282" r:id="rId19"/>
    <p:sldId id="260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배달의민족 주아" panose="020B0600000101010101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E86"/>
    <a:srgbClr val="FF7D7D"/>
    <a:srgbClr val="E9544D"/>
    <a:srgbClr val="EC5777"/>
    <a:srgbClr val="FF6F6E"/>
    <a:srgbClr val="E6E6E6"/>
    <a:srgbClr val="FF7979"/>
    <a:srgbClr val="FF999A"/>
    <a:srgbClr val="DF6551"/>
    <a:srgbClr val="3EE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3" autoAdjust="0"/>
    <p:restoredTop sz="89556" autoAdjust="0"/>
  </p:normalViewPr>
  <p:slideViewPr>
    <p:cSldViewPr snapToGrid="0">
      <p:cViewPr>
        <p:scale>
          <a:sx n="75" d="100"/>
          <a:sy n="75" d="100"/>
        </p:scale>
        <p:origin x="79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DB2C-7CB4-4FA5-93CB-46C6CA7DD1A0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0E7EC-25F5-4A50-B385-1F92C6D44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8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373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103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645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895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289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126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138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852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707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861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32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4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314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916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90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868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823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528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739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11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32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00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02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0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78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8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02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8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4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59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gtyN4YYzXcQ" TargetMode="Externa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30000">
              <a:schemeClr val="tx2">
                <a:lumMod val="75000"/>
              </a:schemeClr>
            </a:gs>
            <a:gs pos="41000">
              <a:schemeClr val="tx2">
                <a:lumMod val="75000"/>
              </a:schemeClr>
            </a:gs>
            <a:gs pos="29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4413159" y="4888697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5928085" y="623763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786011" y="53534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818740" y="3357394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797785" y="5802270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2435984" y="2561642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871341" y="494641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651060" y="5430952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388907" y="2552319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841169" y="-404816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392222" y="6570195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788405" y="1835471"/>
            <a:ext cx="3909600" cy="39096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67882" y="1804566"/>
            <a:ext cx="3326549" cy="3326549"/>
          </a:xfrm>
          <a:prstGeom prst="rect">
            <a:avLst/>
          </a:prstGeom>
          <a:solidFill>
            <a:srgbClr val="E9544D"/>
          </a:solidFill>
          <a:ln>
            <a:noFill/>
          </a:ln>
          <a:effectLst>
            <a:outerShdw blurRad="2413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284831" y="1118078"/>
            <a:ext cx="3326549" cy="3326549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65960" y="1366688"/>
            <a:ext cx="3326866" cy="3326866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435723" y="2070457"/>
            <a:ext cx="18420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나만의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RC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만들기</a:t>
            </a:r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1032429" y="73320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341055" y="5933604"/>
            <a:ext cx="3509891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Sullivan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Project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92578" y="5263877"/>
            <a:ext cx="3006844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차시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Arduino Family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-358969" y="5402920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1767004" y="3272592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071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친구들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너와 나의 연결고리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점퍼 선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0C162C-2E4C-4F56-81BA-EAB854FA1AF4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D6FA4D8-EC19-4FB8-A32D-B1FE3F7F2027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3277BB-42A0-4A29-B6EE-27D5BE6CE343}"/>
              </a:ext>
            </a:extLst>
          </p:cNvPr>
          <p:cNvSpPr txBox="1"/>
          <p:nvPr/>
        </p:nvSpPr>
        <p:spPr>
          <a:xfrm>
            <a:off x="3722424" y="4884614"/>
            <a:ext cx="474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센서와 보드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브레드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보드를 연결해줄 점퍼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~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선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pic>
        <p:nvPicPr>
          <p:cNvPr id="3074" name="Picture 2" descr="점퍼선에 대한 이미지 검색결과">
            <a:extLst>
              <a:ext uri="{FF2B5EF4-FFF2-40B4-BE49-F238E27FC236}">
                <a16:creationId xmlns:a16="http://schemas.microsoft.com/office/drawing/2014/main" id="{3BBA37B7-A970-4053-8A0F-9395453DF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688" y="1805824"/>
            <a:ext cx="3934624" cy="26230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4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친구들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반짝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반짝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작은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0C162C-2E4C-4F56-81BA-EAB854FA1AF4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D6FA4D8-EC19-4FB8-A32D-B1FE3F7F2027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3277BB-42A0-4A29-B6EE-27D5BE6CE343}"/>
              </a:ext>
            </a:extLst>
          </p:cNvPr>
          <p:cNvSpPr txBox="1"/>
          <p:nvPr/>
        </p:nvSpPr>
        <p:spPr>
          <a:xfrm>
            <a:off x="3722424" y="4884614"/>
            <a:ext cx="474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다리가 긴 쪽이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+,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다리가 짧은 쪽이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와 친해요</a:t>
            </a:r>
          </a:p>
        </p:txBody>
      </p:sp>
      <p:pic>
        <p:nvPicPr>
          <p:cNvPr id="5122" name="Picture 2" descr="LED에 대한 이미지 검색결과">
            <a:extLst>
              <a:ext uri="{FF2B5EF4-FFF2-40B4-BE49-F238E27FC236}">
                <a16:creationId xmlns:a16="http://schemas.microsoft.com/office/drawing/2014/main" id="{E94E93E9-FD1E-42DE-BDD3-4F0BC6ECB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041" y="2178349"/>
            <a:ext cx="2889918" cy="17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26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친구들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 저항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 ^^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0C162C-2E4C-4F56-81BA-EAB854FA1AF4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D6FA4D8-EC19-4FB8-A32D-B1FE3F7F2027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3277BB-42A0-4A29-B6EE-27D5BE6CE343}"/>
              </a:ext>
            </a:extLst>
          </p:cNvPr>
          <p:cNvSpPr txBox="1"/>
          <p:nvPr/>
        </p:nvSpPr>
        <p:spPr>
          <a:xfrm>
            <a:off x="3722424" y="4884614"/>
            <a:ext cx="474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전류량을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조절하는 저항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!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아이 저항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pic>
        <p:nvPicPr>
          <p:cNvPr id="6150" name="Picture 6" descr="http://i2.ruliweb.com/ori/17/04/08/15b4d360bb247913d.jpg">
            <a:extLst>
              <a:ext uri="{FF2B5EF4-FFF2-40B4-BE49-F238E27FC236}">
                <a16:creationId xmlns:a16="http://schemas.microsoft.com/office/drawing/2014/main" id="{856BA655-6140-4012-93A6-721B8C0CF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821" y="1621070"/>
            <a:ext cx="1887913" cy="166962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관련 이미지">
            <a:extLst>
              <a:ext uri="{FF2B5EF4-FFF2-40B4-BE49-F238E27FC236}">
                <a16:creationId xmlns:a16="http://schemas.microsoft.com/office/drawing/2014/main" id="{1EBD0913-0F27-456E-A1F9-2674D567F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870781"/>
            <a:ext cx="28575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02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놀아보자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듣는 법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39B148-EA2B-411B-97FA-26CADF487701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D183C91-D93C-4579-8E33-1630EDBF8B3B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7ABD03-A5BF-46CE-AF5A-838FD9005F89}"/>
              </a:ext>
            </a:extLst>
          </p:cNvPr>
          <p:cNvSpPr txBox="1"/>
          <p:nvPr/>
        </p:nvSpPr>
        <p:spPr>
          <a:xfrm>
            <a:off x="4010435" y="2274640"/>
            <a:ext cx="47471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void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setup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 )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{</a:t>
            </a:r>
          </a:p>
          <a:p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}</a:t>
            </a:r>
          </a:p>
          <a:p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void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loop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 )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{</a:t>
            </a:r>
          </a:p>
          <a:p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}</a:t>
            </a:r>
            <a:endParaRPr lang="ko-KR" altLang="en-US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7C77DD-0A34-4E0C-AB08-C9E8E0B0091A}"/>
              </a:ext>
            </a:extLst>
          </p:cNvPr>
          <p:cNvSpPr txBox="1"/>
          <p:nvPr/>
        </p:nvSpPr>
        <p:spPr>
          <a:xfrm>
            <a:off x="10010357" y="1586571"/>
            <a:ext cx="849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?</a:t>
            </a:r>
            <a:endParaRPr lang="ko-KR" altLang="en-US" sz="96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439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놀아보자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듣는 법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39B148-EA2B-411B-97FA-26CADF487701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D183C91-D93C-4579-8E33-1630EDBF8B3B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7ABD03-A5BF-46CE-AF5A-838FD9005F89}"/>
              </a:ext>
            </a:extLst>
          </p:cNvPr>
          <p:cNvSpPr txBox="1"/>
          <p:nvPr/>
        </p:nvSpPr>
        <p:spPr>
          <a:xfrm>
            <a:off x="4010435" y="2274640"/>
            <a:ext cx="47471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void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setup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 ) 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{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//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초기화 내용</a:t>
            </a:r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}</a:t>
            </a:r>
          </a:p>
          <a:p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void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loop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 )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{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//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반복할 내용</a:t>
            </a:r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}</a:t>
            </a:r>
            <a:endParaRPr lang="ko-KR" altLang="en-US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250793-B848-468E-BFF8-6DFD0CA5EA13}"/>
              </a:ext>
            </a:extLst>
          </p:cNvPr>
          <p:cNvSpPr txBox="1"/>
          <p:nvPr/>
        </p:nvSpPr>
        <p:spPr>
          <a:xfrm>
            <a:off x="10010357" y="1586571"/>
            <a:ext cx="849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  <a:endParaRPr lang="ko-KR" altLang="en-US" sz="96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288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놀아보자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듣는 법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39B148-EA2B-411B-97FA-26CADF487701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D183C91-D93C-4579-8E33-1630EDBF8B3B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7ABD03-A5BF-46CE-AF5A-838FD9005F89}"/>
              </a:ext>
            </a:extLst>
          </p:cNvPr>
          <p:cNvSpPr txBox="1"/>
          <p:nvPr/>
        </p:nvSpPr>
        <p:spPr>
          <a:xfrm>
            <a:off x="4010435" y="2274640"/>
            <a:ext cx="47471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void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setup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 ) 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{</a:t>
            </a:r>
          </a:p>
          <a:p>
            <a:r>
              <a:rPr lang="en-US" altLang="ko-KR" dirty="0">
                <a:solidFill>
                  <a:srgbClr val="FF000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// </a:t>
            </a:r>
            <a:r>
              <a:rPr lang="ko-KR" altLang="en-US" dirty="0">
                <a:solidFill>
                  <a:srgbClr val="FF000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초기화 내용</a:t>
            </a:r>
            <a:endParaRPr lang="en-US" altLang="ko-KR" dirty="0">
              <a:solidFill>
                <a:srgbClr val="FF0000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}</a:t>
            </a:r>
          </a:p>
          <a:p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void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loop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 )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{</a:t>
            </a:r>
          </a:p>
          <a:p>
            <a:r>
              <a:rPr lang="en-US" altLang="ko-KR" dirty="0">
                <a:solidFill>
                  <a:srgbClr val="FF000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   // </a:t>
            </a:r>
            <a:r>
              <a:rPr lang="ko-KR" altLang="en-US" dirty="0">
                <a:solidFill>
                  <a:srgbClr val="FF0000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반복할 내용</a:t>
            </a:r>
            <a:endParaRPr lang="en-US" altLang="ko-KR" dirty="0">
              <a:solidFill>
                <a:srgbClr val="FF0000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}</a:t>
            </a:r>
            <a:endParaRPr lang="ko-KR" altLang="en-US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F3FE72C-2B8E-4B07-B302-9CB37A4CB6F7}"/>
              </a:ext>
            </a:extLst>
          </p:cNvPr>
          <p:cNvCxnSpPr/>
          <p:nvPr/>
        </p:nvCxnSpPr>
        <p:spPr>
          <a:xfrm>
            <a:off x="6078700" y="2692400"/>
            <a:ext cx="0" cy="59944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A8D67AC-3B7C-4976-B797-FD14FE412D20}"/>
              </a:ext>
            </a:extLst>
          </p:cNvPr>
          <p:cNvSpPr txBox="1"/>
          <p:nvPr/>
        </p:nvSpPr>
        <p:spPr>
          <a:xfrm>
            <a:off x="6152233" y="2811461"/>
            <a:ext cx="84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한번만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C3E60518-581E-44E1-9FD9-185E2A26526B}"/>
              </a:ext>
            </a:extLst>
          </p:cNvPr>
          <p:cNvSpPr/>
          <p:nvPr/>
        </p:nvSpPr>
        <p:spPr>
          <a:xfrm>
            <a:off x="5840299" y="3802440"/>
            <a:ext cx="561190" cy="623196"/>
          </a:xfrm>
          <a:prstGeom prst="arc">
            <a:avLst>
              <a:gd name="adj1" fmla="val 16200000"/>
              <a:gd name="adj2" fmla="val 4151739"/>
            </a:avLst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원호 47">
            <a:extLst>
              <a:ext uri="{FF2B5EF4-FFF2-40B4-BE49-F238E27FC236}">
                <a16:creationId xmlns:a16="http://schemas.microsoft.com/office/drawing/2014/main" id="{815D7536-0347-419F-9CB0-81F382AAC356}"/>
              </a:ext>
            </a:extLst>
          </p:cNvPr>
          <p:cNvSpPr/>
          <p:nvPr/>
        </p:nvSpPr>
        <p:spPr>
          <a:xfrm rot="10800000">
            <a:off x="5860568" y="3905290"/>
            <a:ext cx="561190" cy="623196"/>
          </a:xfrm>
          <a:prstGeom prst="arc">
            <a:avLst>
              <a:gd name="adj1" fmla="val 16200000"/>
              <a:gd name="adj2" fmla="val 4151739"/>
            </a:avLst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D38B4B-47BC-43D1-9C5A-7CFBDD818658}"/>
              </a:ext>
            </a:extLst>
          </p:cNvPr>
          <p:cNvSpPr txBox="1"/>
          <p:nvPr/>
        </p:nvSpPr>
        <p:spPr>
          <a:xfrm>
            <a:off x="6494521" y="3929372"/>
            <a:ext cx="84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여러 번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BDB3DC-F89C-4CCE-B696-F63964CD8F60}"/>
              </a:ext>
            </a:extLst>
          </p:cNvPr>
          <p:cNvSpPr txBox="1"/>
          <p:nvPr/>
        </p:nvSpPr>
        <p:spPr>
          <a:xfrm>
            <a:off x="10010357" y="1586571"/>
            <a:ext cx="849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!</a:t>
            </a:r>
            <a:endParaRPr lang="ko-KR" altLang="en-US" sz="96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530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놀아보자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너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이거 좀 해줘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39B148-EA2B-411B-97FA-26CADF487701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D183C91-D93C-4579-8E33-1630EDBF8B3B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7ABD03-A5BF-46CE-AF5A-838FD9005F89}"/>
              </a:ext>
            </a:extLst>
          </p:cNvPr>
          <p:cNvSpPr txBox="1"/>
          <p:nvPr/>
        </p:nvSpPr>
        <p:spPr>
          <a:xfrm>
            <a:off x="2244409" y="2102331"/>
            <a:ext cx="6802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pinMode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핀 번호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OUTPUT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/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INPUT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핀 번호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를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출력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(OUTPUT)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입력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(INPUT)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으로 설정합니다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8E2924-69D5-49A4-8403-3BCE72948802}"/>
              </a:ext>
            </a:extLst>
          </p:cNvPr>
          <p:cNvSpPr txBox="1"/>
          <p:nvPr/>
        </p:nvSpPr>
        <p:spPr>
          <a:xfrm>
            <a:off x="2244409" y="3134653"/>
            <a:ext cx="6802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digitalWrite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핀 번호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HIGH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/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LOW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핀 번호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에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전압을 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5v(HIGH)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0v(LOW)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으로 설정합니다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091C12-DDE6-40A9-B770-47699FDEB6BD}"/>
              </a:ext>
            </a:extLst>
          </p:cNvPr>
          <p:cNvSpPr txBox="1"/>
          <p:nvPr/>
        </p:nvSpPr>
        <p:spPr>
          <a:xfrm>
            <a:off x="2244409" y="4272029"/>
            <a:ext cx="6802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delay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000" dirty="0" err="1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ms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아두이노가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000" dirty="0" err="1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ms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만큼 기다린다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 (</a:t>
            </a:r>
            <a:r>
              <a:rPr lang="en-US" altLang="ko-KR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1s = 1000ms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313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놀아보자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에게 말을 걸어보자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39B148-EA2B-411B-97FA-26CADF487701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D183C91-D93C-4579-8E33-1630EDBF8B3B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218" name="Picture 2" descr="arduino led blink에 대한 이미지 검색결과">
            <a:extLst>
              <a:ext uri="{FF2B5EF4-FFF2-40B4-BE49-F238E27FC236}">
                <a16:creationId xmlns:a16="http://schemas.microsoft.com/office/drawing/2014/main" id="{FB8B78F5-488E-4678-BACF-CD62CC2DC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29" y="2047458"/>
            <a:ext cx="4539586" cy="322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5F16EF1-80D9-46E6-937F-150508AB08F7}"/>
              </a:ext>
            </a:extLst>
          </p:cNvPr>
          <p:cNvSpPr txBox="1"/>
          <p:nvPr/>
        </p:nvSpPr>
        <p:spPr>
          <a:xfrm>
            <a:off x="6938777" y="2481175"/>
            <a:ext cx="3393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오늘의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Mission :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LED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를 깜박거려 보자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준비물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저항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220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옴</a:t>
            </a:r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LED 1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개</a:t>
            </a:r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브레드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보드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개</a:t>
            </a:r>
            <a:endParaRPr lang="en-US" altLang="ko-KR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아두이노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308790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놀아보자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너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이거 좀 해줘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39B148-EA2B-411B-97FA-26CADF487701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D183C91-D93C-4579-8E33-1630EDBF8B3B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7ABD03-A5BF-46CE-AF5A-838FD9005F89}"/>
              </a:ext>
            </a:extLst>
          </p:cNvPr>
          <p:cNvSpPr txBox="1"/>
          <p:nvPr/>
        </p:nvSpPr>
        <p:spPr>
          <a:xfrm>
            <a:off x="2244409" y="2102331"/>
            <a:ext cx="6802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pinMode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핀 번호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OUTPUT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/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INPUT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핀 번호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를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출력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(OUTPUT)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입력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(INPUT)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으로 설정합니다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8E2924-69D5-49A4-8403-3BCE72948802}"/>
              </a:ext>
            </a:extLst>
          </p:cNvPr>
          <p:cNvSpPr txBox="1"/>
          <p:nvPr/>
        </p:nvSpPr>
        <p:spPr>
          <a:xfrm>
            <a:off x="2244409" y="3134653"/>
            <a:ext cx="6802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digitalWrite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핀 번호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HIGH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/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LOW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핀 번호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에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전압을 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5v(HIGH)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,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0v(LOW)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으로 설정합니다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091C12-DDE6-40A9-B770-47699FDEB6BD}"/>
              </a:ext>
            </a:extLst>
          </p:cNvPr>
          <p:cNvSpPr txBox="1"/>
          <p:nvPr/>
        </p:nvSpPr>
        <p:spPr>
          <a:xfrm>
            <a:off x="2244409" y="4272029"/>
            <a:ext cx="6802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delay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000" dirty="0" err="1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ms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아두이노가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2000" dirty="0" err="1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ms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만큼 기다린다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. (</a:t>
            </a:r>
            <a:r>
              <a:rPr lang="en-US" altLang="ko-KR" sz="2000" dirty="0">
                <a:solidFill>
                  <a:schemeClr val="accent2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1s = 1000ms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20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64512" y="1041796"/>
            <a:ext cx="9021474" cy="5016758"/>
          </a:xfrm>
          <a:prstGeom prst="rect">
            <a:avLst/>
          </a:prstGeom>
          <a:noFill/>
          <a:effectLst>
            <a:outerShdw blurRad="76200" dist="50800" dir="3240000" algn="tl" rotWithShape="0">
              <a:prstClr val="black">
                <a:alpha val="44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0" kern="2900" spc="600" dirty="0">
                <a:ln w="38100">
                  <a:noFill/>
                </a:ln>
                <a:solidFill>
                  <a:srgbClr val="FF7D7D"/>
                </a:solidFill>
                <a:effectLst>
                  <a:outerShdw blurRad="25400" dist="38100" dir="120000" algn="ctr" rotWithShape="0">
                    <a:schemeClr val="bg1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Question</a:t>
            </a:r>
          </a:p>
          <a:p>
            <a:pPr algn="ctr"/>
            <a:r>
              <a:rPr lang="en-US" altLang="ko-KR" sz="16000" kern="2900" spc="600" dirty="0">
                <a:ln w="38100">
                  <a:noFill/>
                </a:ln>
                <a:solidFill>
                  <a:srgbClr val="FF7D7D"/>
                </a:solidFill>
                <a:effectLst>
                  <a:outerShdw blurRad="25400" dist="38100" dir="120000" algn="ctr" rotWithShape="0">
                    <a:schemeClr val="bg1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Answer</a:t>
            </a:r>
            <a:endParaRPr lang="ko-KR" altLang="en-US" sz="16000" kern="2900" spc="600" dirty="0">
              <a:ln w="38100">
                <a:noFill/>
              </a:ln>
              <a:solidFill>
                <a:srgbClr val="FF7D7D"/>
              </a:solidFill>
              <a:effectLst>
                <a:outerShdw blurRad="25400" dist="38100" dir="120000" algn="ctr" rotWithShape="0">
                  <a:schemeClr val="bg1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E25383-0C11-4497-962D-4EC73D659750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287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701152" y="1074058"/>
            <a:ext cx="1104979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8017586" y="32624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294086" y="264397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21305" y="1635099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561530" y="2466096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7107" y="1711150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소프트웨어란</a:t>
            </a:r>
            <a:r>
              <a:rPr lang="en-US" altLang="ko-KR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21305" y="2785554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561530" y="3616551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497107" y="2861605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</a:t>
            </a:r>
            <a:r>
              <a:rPr lang="en-US" altLang="ko-KR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아시나요</a:t>
            </a:r>
            <a:r>
              <a:rPr lang="en-US" altLang="ko-KR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21305" y="4016300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561530" y="4847297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497107" y="4092351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친구들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521305" y="5165570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4561530" y="5996567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97107" y="5241621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</a:t>
            </a:r>
            <a:r>
              <a:rPr lang="en-US" altLang="ko-KR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놀아보자</a:t>
            </a:r>
            <a:r>
              <a:rPr lang="en-US" altLang="ko-KR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4086" y="117163"/>
            <a:ext cx="5150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 w="38100">
                  <a:noFill/>
                </a:ln>
                <a:solidFill>
                  <a:srgbClr val="FF7D7D"/>
                </a:solidFill>
                <a:effectLst>
                  <a:outerShdw dist="38100" algn="ctr" rotWithShape="0">
                    <a:schemeClr val="bg1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8000" dirty="0">
              <a:ln w="38100">
                <a:noFill/>
              </a:ln>
              <a:solidFill>
                <a:srgbClr val="FF7D7D"/>
              </a:solidFill>
              <a:effectLst>
                <a:outerShdw dist="38100" algn="ctr" rotWithShape="0">
                  <a:schemeClr val="bg1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1368718" y="2977038"/>
            <a:ext cx="1743289" cy="1743289"/>
          </a:xfrm>
          <a:prstGeom prst="roundRect">
            <a:avLst>
              <a:gd name="adj" fmla="val 1879"/>
            </a:avLst>
          </a:prstGeom>
          <a:noFill/>
          <a:ln w="412750"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968040" y="2228612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2444064" y="2228612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2903831" y="2229895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493052" y="2225356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968118" y="5112788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2444142" y="5112788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2903908" y="5114072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1493130" y="5109533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직사각형 80"/>
          <p:cNvSpPr/>
          <p:nvPr/>
        </p:nvSpPr>
        <p:spPr>
          <a:xfrm rot="5400000">
            <a:off x="734016" y="3435543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모서리가 둥근 직사각형 81"/>
          <p:cNvSpPr/>
          <p:nvPr/>
        </p:nvSpPr>
        <p:spPr>
          <a:xfrm rot="5400000">
            <a:off x="734016" y="3911567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 rot="5400000">
            <a:off x="732732" y="4371334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 rot="5400000">
            <a:off x="737271" y="2960555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모서리가 둥근 직사각형 85"/>
          <p:cNvSpPr/>
          <p:nvPr/>
        </p:nvSpPr>
        <p:spPr>
          <a:xfrm rot="5400000">
            <a:off x="3640362" y="3435543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 rot="5400000">
            <a:off x="3640362" y="3911567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87"/>
          <p:cNvSpPr/>
          <p:nvPr/>
        </p:nvSpPr>
        <p:spPr>
          <a:xfrm rot="5400000">
            <a:off x="3639079" y="4371334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모서리가 둥근 직사각형 88"/>
          <p:cNvSpPr/>
          <p:nvPr/>
        </p:nvSpPr>
        <p:spPr>
          <a:xfrm rot="5400000">
            <a:off x="3643618" y="2960555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1452303" y="2927523"/>
            <a:ext cx="169682" cy="169682"/>
          </a:xfrm>
          <a:prstGeom prst="ellipse">
            <a:avLst/>
          </a:prstGeom>
          <a:solidFill>
            <a:srgbClr val="FF7D7D"/>
          </a:solidFill>
          <a:ln>
            <a:solidFill>
              <a:srgbClr val="FF7D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653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B784DF-BB9D-451A-A3EF-C704FD872C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소프트웨어란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소프트웨어는 무슨 일을 할까요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C53C69C-B577-4DE4-AB1C-29ADA38A7441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온라인 미디어 1">
            <a:hlinkClick r:id="" action="ppaction://media"/>
            <a:extLst>
              <a:ext uri="{FF2B5EF4-FFF2-40B4-BE49-F238E27FC236}">
                <a16:creationId xmlns:a16="http://schemas.microsoft.com/office/drawing/2014/main" id="{A4DFC9FC-3FFB-4614-AC65-E902C15C81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4"/>
          <a:srcRect t="12485" b="13208"/>
          <a:stretch/>
        </p:blipFill>
        <p:spPr>
          <a:xfrm>
            <a:off x="1897150" y="1414120"/>
            <a:ext cx="839770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6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D15E504-BF27-4310-821C-4F53EAFC7637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아시나요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와의 첫 만남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022D2D9-1998-4B06-AD43-08747FDC4200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BA041-DAFC-494D-94B6-779B8412B6EC}"/>
              </a:ext>
            </a:extLst>
          </p:cNvPr>
          <p:cNvSpPr txBox="1"/>
          <p:nvPr/>
        </p:nvSpPr>
        <p:spPr>
          <a:xfrm>
            <a:off x="4597629" y="5202221"/>
            <a:ext cx="299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아두이노는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작은 컴퓨터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pic>
        <p:nvPicPr>
          <p:cNvPr id="50" name="Picture 2" descr="arduino에 대한 이미지 검색결과">
            <a:extLst>
              <a:ext uri="{FF2B5EF4-FFF2-40B4-BE49-F238E27FC236}">
                <a16:creationId xmlns:a16="http://schemas.microsoft.com/office/drawing/2014/main" id="{3CC6FEA6-D731-4F42-A7E8-FCA953D92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8" b="99012" l="1089" r="98004">
                        <a14:foregroundMark x1="50091" y1="22963" x2="72232" y2="36790"/>
                        <a14:foregroundMark x1="18149" y1="64691" x2="17786" y2="72840"/>
                        <a14:foregroundMark x1="26316" y1="6667" x2="24501" y2="6420"/>
                        <a14:foregroundMark x1="13793" y1="7901" x2="15971" y2="6420"/>
                        <a14:backgroundMark x1="29220" y1="92099" x2="29220" y2="92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537" y="2126767"/>
            <a:ext cx="3977085" cy="292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arduino에 대한 이미지 검색결과">
            <a:extLst>
              <a:ext uri="{FF2B5EF4-FFF2-40B4-BE49-F238E27FC236}">
                <a16:creationId xmlns:a16="http://schemas.microsoft.com/office/drawing/2014/main" id="{8744337E-A647-49F2-932B-8BF7114191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8" b="99012" l="1089" r="98004">
                        <a14:foregroundMark x1="50091" y1="22963" x2="72232" y2="36790"/>
                        <a14:foregroundMark x1="18149" y1="64691" x2="17786" y2="72840"/>
                        <a14:foregroundMark x1="26316" y1="6667" x2="24501" y2="6420"/>
                        <a14:foregroundMark x1="13793" y1="7901" x2="15971" y2="6420"/>
                        <a14:backgroundMark x1="29220" y1="92099" x2="29220" y2="92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321" t="49645" r="2791" b="36922"/>
          <a:stretch/>
        </p:blipFill>
        <p:spPr bwMode="auto">
          <a:xfrm>
            <a:off x="7820662" y="2547208"/>
            <a:ext cx="2330482" cy="15455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730CBB2-54A9-443A-917D-59C5DCDC0C62}"/>
              </a:ext>
            </a:extLst>
          </p:cNvPr>
          <p:cNvSpPr txBox="1"/>
          <p:nvPr/>
        </p:nvSpPr>
        <p:spPr>
          <a:xfrm>
            <a:off x="8067407" y="2272744"/>
            <a:ext cx="183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이탈리아에서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~</a:t>
            </a:r>
            <a:endParaRPr lang="ko-KR" altLang="en-US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68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3629559" y="4929882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3611386" y="2828267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아시나요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소개해보자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022D2D9-1998-4B06-AD43-08747FDC4200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E6340A5-4FCB-4381-92C2-B10DA424B88F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arduino에 대한 이미지 검색결과">
            <a:extLst>
              <a:ext uri="{FF2B5EF4-FFF2-40B4-BE49-F238E27FC236}">
                <a16:creationId xmlns:a16="http://schemas.microsoft.com/office/drawing/2014/main" id="{CDE19CD6-422A-410A-9E3B-A55C65B38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8" b="99012" l="1089" r="98004">
                        <a14:foregroundMark x1="50091" y1="22963" x2="72232" y2="36790"/>
                        <a14:foregroundMark x1="18149" y1="64691" x2="17786" y2="72840"/>
                        <a14:foregroundMark x1="26316" y1="6667" x2="24501" y2="6420"/>
                        <a14:foregroundMark x1="13793" y1="7901" x2="15971" y2="6420"/>
                        <a14:backgroundMark x1="29220" y1="92099" x2="29220" y2="92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39" y="2126767"/>
            <a:ext cx="3977085" cy="292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7C54E703-87B6-48A8-94F4-079E3A5AB1D4}"/>
              </a:ext>
            </a:extLst>
          </p:cNvPr>
          <p:cNvGrpSpPr/>
          <p:nvPr/>
        </p:nvGrpSpPr>
        <p:grpSpPr>
          <a:xfrm>
            <a:off x="2320767" y="1667152"/>
            <a:ext cx="975781" cy="684161"/>
            <a:chOff x="4016465" y="1667152"/>
            <a:chExt cx="975781" cy="684161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F9D4BCF-AAC3-4F9B-9D8C-EFDA14D08A88}"/>
                </a:ext>
              </a:extLst>
            </p:cNvPr>
            <p:cNvCxnSpPr/>
            <p:nvPr/>
          </p:nvCxnSpPr>
          <p:spPr>
            <a:xfrm>
              <a:off x="4509712" y="1959427"/>
              <a:ext cx="0" cy="391886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E1D1726-EED4-4B3D-8F2E-33412E2026FD}"/>
                </a:ext>
              </a:extLst>
            </p:cNvPr>
            <p:cNvCxnSpPr>
              <a:cxnSpLocks/>
            </p:cNvCxnSpPr>
            <p:nvPr/>
          </p:nvCxnSpPr>
          <p:spPr>
            <a:xfrm>
              <a:off x="4362764" y="1959427"/>
              <a:ext cx="293895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510D0C5-7AA3-4DE0-8820-6BB6B2571F5F}"/>
                </a:ext>
              </a:extLst>
            </p:cNvPr>
            <p:cNvSpPr txBox="1"/>
            <p:nvPr/>
          </p:nvSpPr>
          <p:spPr>
            <a:xfrm>
              <a:off x="4016465" y="1667152"/>
              <a:ext cx="975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Reset</a:t>
              </a:r>
              <a:r>
                <a:rPr lang="ko-KR" altLang="en-US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 버튼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39184CA-952B-4B44-9B02-5B58710686F7}"/>
              </a:ext>
            </a:extLst>
          </p:cNvPr>
          <p:cNvGrpSpPr/>
          <p:nvPr/>
        </p:nvGrpSpPr>
        <p:grpSpPr>
          <a:xfrm>
            <a:off x="1358310" y="1667151"/>
            <a:ext cx="893658" cy="1290653"/>
            <a:chOff x="3054008" y="1667151"/>
            <a:chExt cx="893658" cy="1290653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96808D1-E953-4114-B640-FD7728A44E51}"/>
                </a:ext>
              </a:extLst>
            </p:cNvPr>
            <p:cNvCxnSpPr>
              <a:cxnSpLocks/>
            </p:cNvCxnSpPr>
            <p:nvPr/>
          </p:nvCxnSpPr>
          <p:spPr>
            <a:xfrm>
              <a:off x="3337726" y="1959427"/>
              <a:ext cx="293895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806D9FC-FF5E-48C9-BF4A-C6B04880A60D}"/>
                </a:ext>
              </a:extLst>
            </p:cNvPr>
            <p:cNvSpPr txBox="1"/>
            <p:nvPr/>
          </p:nvSpPr>
          <p:spPr>
            <a:xfrm>
              <a:off x="3054008" y="1667151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USB </a:t>
              </a:r>
              <a:r>
                <a:rPr lang="ko-KR" altLang="en-US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포트</a:t>
              </a: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BBF23685-BAE5-4FD7-80A9-813AF945238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211321" y="2221458"/>
              <a:ext cx="998378" cy="474313"/>
            </a:xfrm>
            <a:prstGeom prst="bentConnector3">
              <a:avLst>
                <a:gd name="adj1" fmla="val 771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E0DA4F2-6DBD-4B13-BAD5-73DE8B819DDE}"/>
              </a:ext>
            </a:extLst>
          </p:cNvPr>
          <p:cNvGrpSpPr/>
          <p:nvPr/>
        </p:nvGrpSpPr>
        <p:grpSpPr>
          <a:xfrm>
            <a:off x="3285725" y="1667152"/>
            <a:ext cx="1058303" cy="684161"/>
            <a:chOff x="4981423" y="1667152"/>
            <a:chExt cx="1058303" cy="684161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1B17538-EFFB-4995-8342-0FF113BF65FB}"/>
                </a:ext>
              </a:extLst>
            </p:cNvPr>
            <p:cNvCxnSpPr/>
            <p:nvPr/>
          </p:nvCxnSpPr>
          <p:spPr>
            <a:xfrm>
              <a:off x="5514394" y="1959427"/>
              <a:ext cx="0" cy="391886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76F0A60-F1A7-4EC8-BE56-35C82AC9702E}"/>
                </a:ext>
              </a:extLst>
            </p:cNvPr>
            <p:cNvCxnSpPr>
              <a:cxnSpLocks/>
            </p:cNvCxnSpPr>
            <p:nvPr/>
          </p:nvCxnSpPr>
          <p:spPr>
            <a:xfrm>
              <a:off x="5367446" y="1959427"/>
              <a:ext cx="293895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883B015-4C53-4654-92A8-509FEA5F82E1}"/>
                </a:ext>
              </a:extLst>
            </p:cNvPr>
            <p:cNvSpPr txBox="1"/>
            <p:nvPr/>
          </p:nvSpPr>
          <p:spPr>
            <a:xfrm>
              <a:off x="4981423" y="1667152"/>
              <a:ext cx="10583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GND ( </a:t>
              </a:r>
              <a:r>
                <a:rPr lang="ko-KR" altLang="en-US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접지 </a:t>
              </a:r>
              <a:r>
                <a:rPr lang="en-US" altLang="ko-KR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)</a:t>
              </a:r>
              <a:endPara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233CF5A-C170-42F0-8376-3ED46F78772E}"/>
              </a:ext>
            </a:extLst>
          </p:cNvPr>
          <p:cNvGrpSpPr/>
          <p:nvPr/>
        </p:nvGrpSpPr>
        <p:grpSpPr>
          <a:xfrm>
            <a:off x="4390632" y="1667152"/>
            <a:ext cx="813043" cy="684161"/>
            <a:chOff x="6086330" y="1667152"/>
            <a:chExt cx="813043" cy="684161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7052055-F07A-4EF6-A5B2-643EA66EF41B}"/>
                </a:ext>
              </a:extLst>
            </p:cNvPr>
            <p:cNvCxnSpPr/>
            <p:nvPr/>
          </p:nvCxnSpPr>
          <p:spPr>
            <a:xfrm>
              <a:off x="6495119" y="1959427"/>
              <a:ext cx="0" cy="391886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917BEB9-CCF3-4262-A3DD-76FE5C76B3B1}"/>
                </a:ext>
              </a:extLst>
            </p:cNvPr>
            <p:cNvCxnSpPr>
              <a:cxnSpLocks/>
            </p:cNvCxnSpPr>
            <p:nvPr/>
          </p:nvCxnSpPr>
          <p:spPr>
            <a:xfrm>
              <a:off x="6348171" y="1959427"/>
              <a:ext cx="293895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7BB829-C6DA-40F2-A326-B25713CF2741}"/>
                </a:ext>
              </a:extLst>
            </p:cNvPr>
            <p:cNvSpPr txBox="1"/>
            <p:nvPr/>
          </p:nvSpPr>
          <p:spPr>
            <a:xfrm>
              <a:off x="6086330" y="1667152"/>
              <a:ext cx="813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디지털 핀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19D8E78-A9CA-4834-95E4-C3F63970B354}"/>
              </a:ext>
            </a:extLst>
          </p:cNvPr>
          <p:cNvGrpSpPr/>
          <p:nvPr/>
        </p:nvGrpSpPr>
        <p:grpSpPr>
          <a:xfrm>
            <a:off x="5243079" y="4817915"/>
            <a:ext cx="962123" cy="717982"/>
            <a:chOff x="6938777" y="4817915"/>
            <a:chExt cx="962123" cy="717982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1F7CB29-4FCF-4AF0-AB9A-D5162F112CD0}"/>
                </a:ext>
              </a:extLst>
            </p:cNvPr>
            <p:cNvGrpSpPr/>
            <p:nvPr/>
          </p:nvGrpSpPr>
          <p:grpSpPr>
            <a:xfrm>
              <a:off x="7272891" y="4817915"/>
              <a:ext cx="293895" cy="391886"/>
              <a:chOff x="7272891" y="4817915"/>
              <a:chExt cx="293895" cy="391886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F450E8E0-23FE-480F-A896-02AD36CE3E6D}"/>
                  </a:ext>
                </a:extLst>
              </p:cNvPr>
              <p:cNvCxnSpPr/>
              <p:nvPr/>
            </p:nvCxnSpPr>
            <p:spPr>
              <a:xfrm>
                <a:off x="7399869" y="4817915"/>
                <a:ext cx="0" cy="391886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9C84E188-00E8-419C-89DC-AAC61213B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2891" y="5209801"/>
                <a:ext cx="293895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8BFE79A-3D89-41ED-882F-6B3F0819AF46}"/>
                </a:ext>
              </a:extLst>
            </p:cNvPr>
            <p:cNvSpPr txBox="1"/>
            <p:nvPr/>
          </p:nvSpPr>
          <p:spPr>
            <a:xfrm>
              <a:off x="6938777" y="5228120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아날로그 핀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5600CDE-7814-4F95-A2BC-E47D5EEA93D0}"/>
              </a:ext>
            </a:extLst>
          </p:cNvPr>
          <p:cNvGrpSpPr/>
          <p:nvPr/>
        </p:nvGrpSpPr>
        <p:grpSpPr>
          <a:xfrm>
            <a:off x="3928077" y="4817915"/>
            <a:ext cx="958917" cy="717982"/>
            <a:chOff x="5623775" y="4817915"/>
            <a:chExt cx="958917" cy="717982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1BD5873-2477-4292-8ED6-34DDCA4F384F}"/>
                </a:ext>
              </a:extLst>
            </p:cNvPr>
            <p:cNvCxnSpPr/>
            <p:nvPr/>
          </p:nvCxnSpPr>
          <p:spPr>
            <a:xfrm>
              <a:off x="6103233" y="4817915"/>
              <a:ext cx="0" cy="391886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41E1BA5-F594-4DD8-8DA3-37DB5EA667F8}"/>
                </a:ext>
              </a:extLst>
            </p:cNvPr>
            <p:cNvCxnSpPr>
              <a:cxnSpLocks/>
            </p:cNvCxnSpPr>
            <p:nvPr/>
          </p:nvCxnSpPr>
          <p:spPr>
            <a:xfrm>
              <a:off x="5949052" y="5209801"/>
              <a:ext cx="293895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68F3B08-5B05-4F36-A514-4FCC5CA7383F}"/>
                </a:ext>
              </a:extLst>
            </p:cNvPr>
            <p:cNvSpPr txBox="1"/>
            <p:nvPr/>
          </p:nvSpPr>
          <p:spPr>
            <a:xfrm>
              <a:off x="5623775" y="5228120"/>
              <a:ext cx="9589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5V ( </a:t>
              </a:r>
              <a:r>
                <a:rPr lang="ko-KR" altLang="en-US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전원 </a:t>
              </a:r>
              <a:r>
                <a:rPr lang="en-US" altLang="ko-KR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)</a:t>
              </a:r>
              <a:endPara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5F647AC-2203-41D2-8B20-183748485648}"/>
              </a:ext>
            </a:extLst>
          </p:cNvPr>
          <p:cNvGrpSpPr/>
          <p:nvPr/>
        </p:nvGrpSpPr>
        <p:grpSpPr>
          <a:xfrm>
            <a:off x="2180248" y="4562669"/>
            <a:ext cx="1141659" cy="973228"/>
            <a:chOff x="3875946" y="4562669"/>
            <a:chExt cx="1141659" cy="973228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C3769AA6-F39A-45B2-B5FA-C99F74884C1D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84" y="4562669"/>
              <a:ext cx="0" cy="64713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668BC3A-5D33-4667-A2DA-5E5878205649}"/>
                </a:ext>
              </a:extLst>
            </p:cNvPr>
            <p:cNvCxnSpPr>
              <a:cxnSpLocks/>
            </p:cNvCxnSpPr>
            <p:nvPr/>
          </p:nvCxnSpPr>
          <p:spPr>
            <a:xfrm>
              <a:off x="4295436" y="5209801"/>
              <a:ext cx="293895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42A9B45-248E-420E-8EAE-BDA923867F1C}"/>
                </a:ext>
              </a:extLst>
            </p:cNvPr>
            <p:cNvSpPr txBox="1"/>
            <p:nvPr/>
          </p:nvSpPr>
          <p:spPr>
            <a:xfrm>
              <a:off x="3875946" y="5228120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배달의민족 주아" panose="020B0600000101010101" charset="-127"/>
                  <a:ea typeface="배달의민족 주아" panose="020B0600000101010101" charset="-127"/>
                </a:rPr>
                <a:t>외부 전원 포트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03DDB20-9317-4192-8BEB-98178FFB230F}"/>
              </a:ext>
            </a:extLst>
          </p:cNvPr>
          <p:cNvSpPr txBox="1"/>
          <p:nvPr/>
        </p:nvSpPr>
        <p:spPr>
          <a:xfrm>
            <a:off x="6544835" y="2583306"/>
            <a:ext cx="2326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디지털 핀 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0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과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1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을 출력하는 핀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95A9F36-1F21-4A3C-B6A7-FFD26C8547FA}"/>
              </a:ext>
            </a:extLst>
          </p:cNvPr>
          <p:cNvSpPr txBox="1"/>
          <p:nvPr/>
        </p:nvSpPr>
        <p:spPr>
          <a:xfrm>
            <a:off x="6544835" y="2881952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GND (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접지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 : 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건전지의 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(-)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극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46404D0-8CDF-470D-A14F-7E46BD34CB77}"/>
              </a:ext>
            </a:extLst>
          </p:cNvPr>
          <p:cNvSpPr txBox="1"/>
          <p:nvPr/>
        </p:nvSpPr>
        <p:spPr>
          <a:xfrm>
            <a:off x="6544835" y="3186453"/>
            <a:ext cx="2412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Reset 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버튼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: 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프로그램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처음으로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~</a:t>
            </a:r>
            <a:endParaRPr lang="ko-KR" altLang="en-US" sz="140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09DA041-E6AB-49B3-A121-F86B9D800431}"/>
              </a:ext>
            </a:extLst>
          </p:cNvPr>
          <p:cNvSpPr txBox="1"/>
          <p:nvPr/>
        </p:nvSpPr>
        <p:spPr>
          <a:xfrm>
            <a:off x="6544835" y="3490798"/>
            <a:ext cx="2560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USB 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포트 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프로그램을 업로드 할 때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DAD509D-4324-4D61-AE3C-18B456D0045A}"/>
              </a:ext>
            </a:extLst>
          </p:cNvPr>
          <p:cNvSpPr txBox="1"/>
          <p:nvPr/>
        </p:nvSpPr>
        <p:spPr>
          <a:xfrm>
            <a:off x="6544835" y="3794184"/>
            <a:ext cx="2986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외부 전원 포트 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외부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전력을 공급해주는 곳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5E36542-D494-43C1-8950-759B70DC3652}"/>
              </a:ext>
            </a:extLst>
          </p:cNvPr>
          <p:cNvSpPr txBox="1"/>
          <p:nvPr/>
        </p:nvSpPr>
        <p:spPr>
          <a:xfrm>
            <a:off x="6544835" y="4098529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5V (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전원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) : 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건전지의 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(+)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극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1071D83-9AB3-47E8-BBD9-30C7C79B6872}"/>
              </a:ext>
            </a:extLst>
          </p:cNvPr>
          <p:cNvSpPr txBox="1"/>
          <p:nvPr/>
        </p:nvSpPr>
        <p:spPr>
          <a:xfrm>
            <a:off x="6544835" y="4403872"/>
            <a:ext cx="3009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아날로그 핀 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아날로그 신호를 입력 받는 핀</a:t>
            </a:r>
          </a:p>
        </p:txBody>
      </p:sp>
    </p:spTree>
    <p:extLst>
      <p:ext uri="{BB962C8B-B14F-4D97-AF65-F5344CB8AC3E}">
        <p14:creationId xmlns:p14="http://schemas.microsoft.com/office/powerpoint/2010/main" val="350936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아시나요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와의 첫 만남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022D2D9-1998-4B06-AD43-08747FDC4200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32" name="Picture 8" descr="arduino drone에 대한 이미지 검색결과">
            <a:extLst>
              <a:ext uri="{FF2B5EF4-FFF2-40B4-BE49-F238E27FC236}">
                <a16:creationId xmlns:a16="http://schemas.microsoft.com/office/drawing/2014/main" id="{6E655D16-A69E-4BE7-AF08-A571FCA4B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334" y="2044654"/>
            <a:ext cx="3672000" cy="244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4" name="Picture 10" descr="arduino project에 대한 이미지 검색결과">
            <a:extLst>
              <a:ext uri="{FF2B5EF4-FFF2-40B4-BE49-F238E27FC236}">
                <a16:creationId xmlns:a16="http://schemas.microsoft.com/office/drawing/2014/main" id="{4ED2B01E-303A-434B-A7AD-AAECD110B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718" y="2573844"/>
            <a:ext cx="3672000" cy="244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2785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아시나요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와의 첫 만남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022D2D9-1998-4B06-AD43-08747FDC4200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170" name="Picture 2" descr="https://scontent-icn1-1.xx.fbcdn.net/v/t34.0-12/26030798_2407772126115317_1282194870_n.jpg?oh=81156bdf25d40a7def3bf450d9dde448&amp;oe=5A597B07">
            <a:extLst>
              <a:ext uri="{FF2B5EF4-FFF2-40B4-BE49-F238E27FC236}">
                <a16:creationId xmlns:a16="http://schemas.microsoft.com/office/drawing/2014/main" id="{7BC93E7B-08B4-4488-A09D-DA7B2288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0" t="31407" r="18884" b="19437"/>
          <a:stretch/>
        </p:blipFill>
        <p:spPr bwMode="auto">
          <a:xfrm rot="16200000">
            <a:off x="4125813" y="1694243"/>
            <a:ext cx="3940373" cy="3973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631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친구들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브레드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보드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빵판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0C162C-2E4C-4F56-81BA-EAB854FA1AF4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D6FA4D8-EC19-4FB8-A32D-B1FE3F7F2027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브레드 보드에 대한 이미지 검색결과">
            <a:extLst>
              <a:ext uri="{FF2B5EF4-FFF2-40B4-BE49-F238E27FC236}">
                <a16:creationId xmlns:a16="http://schemas.microsoft.com/office/drawing/2014/main" id="{0A4DE2AD-7F8A-4BEE-A278-146E6A003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2176235"/>
            <a:ext cx="56769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3B05721-BAD1-40FD-925A-2297DF48AE61}"/>
              </a:ext>
            </a:extLst>
          </p:cNvPr>
          <p:cNvSpPr txBox="1"/>
          <p:nvPr/>
        </p:nvSpPr>
        <p:spPr>
          <a:xfrm>
            <a:off x="3722424" y="4884614"/>
            <a:ext cx="474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앞으로는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브레드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보드에 회로를 구성할 거예요</a:t>
            </a:r>
          </a:p>
        </p:txBody>
      </p:sp>
    </p:spTree>
    <p:extLst>
      <p:ext uri="{BB962C8B-B14F-4D97-AF65-F5344CB8AC3E}">
        <p14:creationId xmlns:p14="http://schemas.microsoft.com/office/powerpoint/2010/main" val="291953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Arduino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친구들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브레드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보드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빵판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40C162C-2E4C-4F56-81BA-EAB854FA1AF4}"/>
              </a:ext>
            </a:extLst>
          </p:cNvPr>
          <p:cNvSpPr txBox="1"/>
          <p:nvPr/>
        </p:nvSpPr>
        <p:spPr>
          <a:xfrm>
            <a:off x="4509712" y="6429242"/>
            <a:ext cx="317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 U L </a:t>
            </a:r>
            <a:r>
              <a:rPr lang="en-US" altLang="ko-KR" spc="600" dirty="0" err="1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pc="600" dirty="0">
                <a:solidFill>
                  <a:schemeClr val="bg1">
                    <a:alpha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 V A N</a:t>
            </a:r>
            <a:endParaRPr lang="ko-KR" altLang="en-US" spc="600" dirty="0">
              <a:solidFill>
                <a:schemeClr val="bg1">
                  <a:alpha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D6FA4D8-EC19-4FB8-A32D-B1FE3F7F2027}"/>
              </a:ext>
            </a:extLst>
          </p:cNvPr>
          <p:cNvSpPr/>
          <p:nvPr/>
        </p:nvSpPr>
        <p:spPr>
          <a:xfrm>
            <a:off x="942600" y="1433308"/>
            <a:ext cx="10306800" cy="4276345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브레드 보드에 대한 이미지 검색결과">
            <a:extLst>
              <a:ext uri="{FF2B5EF4-FFF2-40B4-BE49-F238E27FC236}">
                <a16:creationId xmlns:a16="http://schemas.microsoft.com/office/drawing/2014/main" id="{0A4DE2AD-7F8A-4BEE-A278-146E6A003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2176235"/>
            <a:ext cx="56769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ADBD4CD-58C6-4B0A-B5CE-4A4C2623F4E9}"/>
              </a:ext>
            </a:extLst>
          </p:cNvPr>
          <p:cNvCxnSpPr/>
          <p:nvPr/>
        </p:nvCxnSpPr>
        <p:spPr>
          <a:xfrm flipH="1">
            <a:off x="3606954" y="2411730"/>
            <a:ext cx="49675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4F093B8-732D-403E-9AEB-5059803DA5DA}"/>
              </a:ext>
            </a:extLst>
          </p:cNvPr>
          <p:cNvCxnSpPr/>
          <p:nvPr/>
        </p:nvCxnSpPr>
        <p:spPr>
          <a:xfrm flipH="1">
            <a:off x="3606954" y="2327910"/>
            <a:ext cx="49675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7BBDC2E-32F2-4C54-A146-E30F35E3757E}"/>
              </a:ext>
            </a:extLst>
          </p:cNvPr>
          <p:cNvCxnSpPr>
            <a:cxnSpLocks/>
          </p:cNvCxnSpPr>
          <p:nvPr/>
        </p:nvCxnSpPr>
        <p:spPr>
          <a:xfrm flipV="1">
            <a:off x="5755070" y="2667001"/>
            <a:ext cx="0" cy="3398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6E2753A-9F43-48D4-BEEC-23A56B0C9080}"/>
              </a:ext>
            </a:extLst>
          </p:cNvPr>
          <p:cNvCxnSpPr>
            <a:cxnSpLocks/>
          </p:cNvCxnSpPr>
          <p:nvPr/>
        </p:nvCxnSpPr>
        <p:spPr>
          <a:xfrm flipV="1">
            <a:off x="5838890" y="2667001"/>
            <a:ext cx="0" cy="3398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F1EB5D5-49ED-40AC-A0E6-65AB1BD29916}"/>
              </a:ext>
            </a:extLst>
          </p:cNvPr>
          <p:cNvCxnSpPr>
            <a:cxnSpLocks/>
          </p:cNvCxnSpPr>
          <p:nvPr/>
        </p:nvCxnSpPr>
        <p:spPr>
          <a:xfrm flipV="1">
            <a:off x="5922710" y="2667001"/>
            <a:ext cx="0" cy="3398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28B91FE-60A0-48E6-8D49-D05AF0539A57}"/>
              </a:ext>
            </a:extLst>
          </p:cNvPr>
          <p:cNvCxnSpPr>
            <a:cxnSpLocks/>
          </p:cNvCxnSpPr>
          <p:nvPr/>
        </p:nvCxnSpPr>
        <p:spPr>
          <a:xfrm flipV="1">
            <a:off x="6006530" y="2667001"/>
            <a:ext cx="0" cy="3398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F4D4A14-0BE5-4F64-8EC9-DC0CB6FCAC67}"/>
              </a:ext>
            </a:extLst>
          </p:cNvPr>
          <p:cNvSpPr txBox="1"/>
          <p:nvPr/>
        </p:nvSpPr>
        <p:spPr>
          <a:xfrm>
            <a:off x="3722424" y="4884614"/>
            <a:ext cx="474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검은색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= GND,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빨간색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= 5V,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녹색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=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서로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통해요</a:t>
            </a:r>
            <a:r>
              <a:rPr lang="en-US" altLang="ko-KR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~</a:t>
            </a:r>
            <a:endParaRPr lang="ko-KR" altLang="en-US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63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3223</TotalTime>
  <Words>684</Words>
  <Application>Microsoft Office PowerPoint</Application>
  <PresentationFormat>와이드스크린</PresentationFormat>
  <Paragraphs>173</Paragraphs>
  <Slides>19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Aram Lim</dc:creator>
  <cp:lastModifiedBy>김도훈</cp:lastModifiedBy>
  <cp:revision>73</cp:revision>
  <dcterms:created xsi:type="dcterms:W3CDTF">2017-09-10T11:50:49Z</dcterms:created>
  <dcterms:modified xsi:type="dcterms:W3CDTF">2018-01-11T14:36:36Z</dcterms:modified>
</cp:coreProperties>
</file>